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6"/>
  </p:notesMasterIdLst>
  <p:sldIdLst>
    <p:sldId id="256" r:id="rId2"/>
    <p:sldId id="272" r:id="rId3"/>
    <p:sldId id="257" r:id="rId4"/>
    <p:sldId id="258" r:id="rId5"/>
    <p:sldId id="273" r:id="rId6"/>
    <p:sldId id="274" r:id="rId7"/>
    <p:sldId id="283" r:id="rId8"/>
    <p:sldId id="262" r:id="rId9"/>
    <p:sldId id="264" r:id="rId10"/>
    <p:sldId id="265" r:id="rId11"/>
    <p:sldId id="276" r:id="rId12"/>
    <p:sldId id="277" r:id="rId13"/>
    <p:sldId id="279" r:id="rId14"/>
    <p:sldId id="28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884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B6E4B97-C591-4452-8F4C-A90BF5B12B16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DB446A-A4C0-4017-A865-F6A991FF6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45AEAA-F7CB-45C7-A6D0-9EFEF7825EB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E4546CB-EEDD-49C5-8700-C21210DB4A47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3A29465-E331-4AEF-BA8E-DF730F30B3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B4B2-9DAE-4B41-B43C-D927D25DBE27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3A4C4-045A-448F-A630-DB0F5F73F4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EADA-1766-4FBE-974C-B72C9FF7BE24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8888-BEF3-43F1-9502-B033D510CE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8AFC-C5A3-4F0D-8799-41F98DB8CEE5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85B0-5E53-4491-B4A5-6DFFFB131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8F4C20-0B4C-46AC-B9B3-B1F06E5B64E7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7E6335-42E4-400A-9F6E-87D4EDA8F6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748287-0BC7-45D8-9F9D-9C318B4B7E6A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AA2325-99B9-4864-901C-5FF1D176E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C350B8-4943-44E9-8E9E-23CC2044DF03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A6882B-C176-4F51-8469-BDF83A702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EC35E6-BA4B-4ACF-A3D1-7515B007F45E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16B242-7268-431D-BE74-8B1F7166B8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6E247-3538-438F-AF6C-E3B5B862CBB3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FF2DC-CCDF-497D-85DB-84B6A121B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2CB26A-8BD3-4A85-A957-34183A8B18B2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7FD12D-5079-46F0-9994-9D874D8BC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3B68999-4798-4484-A7A3-7DD80358A48F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9437B0F-471C-4D02-B0B4-92470320D0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B2B3A8F-5F5F-48CA-9DAE-4710E012F2FB}" type="datetimeFigureOut">
              <a:rPr lang="zh-CN" altLang="en-US"/>
              <a:pPr>
                <a:defRPr/>
              </a:pPr>
              <a:t>2020/6/15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287F01E0-0C75-4A62-AAB6-BFEEEA98A6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1" r:id="rId2"/>
    <p:sldLayoutId id="2147483906" r:id="rId3"/>
    <p:sldLayoutId id="2147483907" r:id="rId4"/>
    <p:sldLayoutId id="2147483908" r:id="rId5"/>
    <p:sldLayoutId id="2147483909" r:id="rId6"/>
    <p:sldLayoutId id="2147483902" r:id="rId7"/>
    <p:sldLayoutId id="2147483910" r:id="rId8"/>
    <p:sldLayoutId id="2147483911" r:id="rId9"/>
    <p:sldLayoutId id="2147483903" r:id="rId10"/>
    <p:sldLayoutId id="21474839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4744"/>
            <a:ext cx="7772400" cy="182976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latin typeface="黑体" pitchFamily="49" charset="-122"/>
              </a:rPr>
              <a:t>答辩秘书网上操作指南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52120" y="5589240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李佳津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14</a:t>
            </a:r>
            <a:r>
              <a:rPr lang="zh-CN" altLang="en-US"/>
              <a:t>日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56577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点击答辩委员下的“维护”，后续操作同聘请评阅人。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1ED4758-8CF5-43BB-AEAA-D0D3F74C8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667062"/>
            <a:ext cx="8835825" cy="8953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E46DC0-DAE0-4D33-88A5-4E9FCA3F0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606422"/>
            <a:ext cx="7452320" cy="4212631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E164AE65-4239-44D9-B728-C60340B66363}"/>
              </a:ext>
            </a:extLst>
          </p:cNvPr>
          <p:cNvSpPr txBox="1">
            <a:spLocks/>
          </p:cNvSpPr>
          <p:nvPr/>
        </p:nvSpPr>
        <p:spPr>
          <a:xfrm>
            <a:off x="35496" y="1723199"/>
            <a:ext cx="8928992" cy="56577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  <a:ea typeface="黑体" pitchFamily="49" charset="-122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  维护完答辩主席、答辩委员后，</a:t>
            </a:r>
            <a:r>
              <a:rPr lang="zh-CN" altLang="en-US" sz="20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点击“审核答辩委员会成员”，提示“审核通过”，才能进入下一步，该步骤不可省略。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952" y="1268760"/>
            <a:ext cx="8229600" cy="57606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+mn-cs"/>
              </a:rPr>
              <a:t>答辩结束后，答辩秘书登录系统维护答辩决议。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27C08B-57C5-4BB8-AD0F-58A09CD50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204864"/>
            <a:ext cx="8892480" cy="9546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60088" y="188081"/>
            <a:ext cx="8229600" cy="72008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三、新增专家至专家库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18581"/>
            <a:ext cx="17621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FEBBEB2-54AA-46CC-8814-DBB0C25CD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51" y="4490307"/>
            <a:ext cx="8424936" cy="21796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B22DF6B-A180-4EA9-977E-F48DC1E6C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944" y="1825095"/>
            <a:ext cx="8584223" cy="232398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924E083-317D-48D2-9A08-A2C0A5B70B67}"/>
              </a:ext>
            </a:extLst>
          </p:cNvPr>
          <p:cNvSpPr txBox="1"/>
          <p:nvPr/>
        </p:nvSpPr>
        <p:spPr>
          <a:xfrm>
            <a:off x="270352" y="978481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可以先在专家库</a:t>
            </a:r>
            <a:r>
              <a:rPr lang="en-US" altLang="zh-CN" dirty="0"/>
              <a:t>/</a:t>
            </a:r>
            <a:r>
              <a:rPr lang="zh-CN" altLang="en-US" dirty="0"/>
              <a:t>本单位已聘专家，查询系统已有拟聘专家信息，如果没有，可点击“新增专家”，按照系统提示的步骤，进行新增。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60893" y="116632"/>
            <a:ext cx="8822214" cy="9076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000" dirty="0">
                <a:effectLst/>
                <a:latin typeface="宋体" pitchFamily="2" charset="-122"/>
                <a:ea typeface="宋体" pitchFamily="2" charset="-122"/>
              </a:rPr>
              <a:t>录入专家信息（标*为必填项），之后便可从专家库中查询到该专家。</a:t>
            </a: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96752"/>
            <a:ext cx="8158187" cy="463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92596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>
                <a:effectLst/>
              </a:rPr>
              <a:t>有任何问题，请及时与我联系。</a:t>
            </a: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邮箱：</a:t>
            </a:r>
            <a:r>
              <a:rPr lang="en-US" altLang="zh-CN" dirty="0">
                <a:effectLst/>
              </a:rPr>
              <a:t>lijiajin@idsse.ac.cn</a:t>
            </a: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电话：</a:t>
            </a:r>
            <a:r>
              <a:rPr lang="en-US" altLang="zh-CN" dirty="0">
                <a:effectLst/>
              </a:rPr>
              <a:t>0898-88231178</a:t>
            </a:r>
            <a:br>
              <a:rPr lang="en-US" altLang="zh-CN" dirty="0">
                <a:effectLst/>
              </a:rPr>
            </a:b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系统问题可直接与国科大网络中心联系：</a:t>
            </a:r>
            <a:br>
              <a:rPr lang="en-US" altLang="zh-CN" dirty="0">
                <a:effectLst/>
              </a:rPr>
            </a:br>
            <a:r>
              <a:rPr lang="en-US" altLang="zh-CN" dirty="0">
                <a:effectLst/>
              </a:rPr>
              <a:t>010-88256622</a:t>
            </a:r>
            <a:endParaRPr lang="zh-CN" altLang="en-US" dirty="0"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457201" y="1955800"/>
            <a:ext cx="7869238" cy="3633788"/>
          </a:xfrm>
        </p:spPr>
        <p:txBody>
          <a:bodyPr/>
          <a:lstStyle/>
          <a:p>
            <a:pPr eaLnBrk="1" hangingPunct="1"/>
            <a:r>
              <a:rPr lang="zh-CN" altLang="en-US" dirty="0"/>
              <a:t>聘请评阅专家</a:t>
            </a:r>
            <a:endParaRPr lang="en-US" altLang="zh-CN" dirty="0"/>
          </a:p>
          <a:p>
            <a:pPr eaLnBrk="1" hangingPunct="1"/>
            <a:r>
              <a:rPr lang="zh-CN" altLang="en-US" dirty="0"/>
              <a:t>聘请答辩委员</a:t>
            </a:r>
            <a:endParaRPr lang="en-US" altLang="zh-CN" dirty="0"/>
          </a:p>
          <a:p>
            <a:pPr eaLnBrk="1" hangingPunct="1"/>
            <a:r>
              <a:rPr lang="zh-CN" altLang="en-US" dirty="0"/>
              <a:t>新增专家至专家库</a:t>
            </a:r>
            <a:endParaRPr lang="en-US" altLang="zh-CN" dirty="0"/>
          </a:p>
          <a:p>
            <a:pPr marL="109537" indent="0" eaLnBrk="1" hangingPunct="1">
              <a:buNone/>
            </a:pPr>
            <a:r>
              <a:rPr lang="zh-CN" altLang="en-US" dirty="0"/>
              <a:t>（</a:t>
            </a:r>
            <a:r>
              <a:rPr lang="zh-CN" altLang="en-US" dirty="0">
                <a:solidFill>
                  <a:srgbClr val="FF0000"/>
                </a:solidFill>
              </a:rPr>
              <a:t>在聘请评阅专家和聘请答辩委员前，如果发现系统没有相应的专家，请查看这一步</a:t>
            </a:r>
            <a:r>
              <a:rPr lang="zh-CN" altLang="en-US" dirty="0"/>
              <a:t>）</a:t>
            </a:r>
            <a:endParaRPr lang="en-US" altLang="zh-CN" dirty="0"/>
          </a:p>
          <a:p>
            <a:pPr eaLnBrk="1" hangingPunct="1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0722E2-7216-4AC6-AB97-F5ADDB3A2B22}"/>
              </a:ext>
            </a:extLst>
          </p:cNvPr>
          <p:cNvSpPr txBox="1"/>
          <p:nvPr/>
        </p:nvSpPr>
        <p:spPr>
          <a:xfrm>
            <a:off x="2195736" y="47667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说明：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dirty="0"/>
              <a:t>一、聘请评阅专家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493912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登录国科大教育业务管理平台，点击“培养管理”，出现下图所示内容（有的学生同时为考核秘书，右上角最初显示为“考核秘书角色”，可点击右边的下箭头切换角色为“答辩秘书角色”），切换后进入“答辩秘书角色”。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00034" y="4572008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点击“聘请评阅人”，出现下图内容：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864399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>
            <a:spLocks/>
          </p:cNvSpPr>
          <p:nvPr/>
        </p:nvSpPr>
        <p:spPr>
          <a:xfrm>
            <a:off x="285720" y="2857496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点击评阅人下面的“维护”，弹出下图内容：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914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857224" y="2714620"/>
            <a:ext cx="6285384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点击 “</a:t>
            </a:r>
            <a:r>
              <a:rPr lang="zh-CN" altLang="en-US" sz="2400" dirty="0">
                <a:latin typeface="+mn-lt"/>
                <a:ea typeface="+mn-ea"/>
              </a:rPr>
              <a:t>增聘论文评阅人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+mj-cs"/>
              </a:rPr>
              <a:t>”。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6780" y="246133"/>
            <a:ext cx="8786874" cy="158417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lnSpc>
                <a:spcPts val="2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</a:rPr>
              <a:t>    输入姓名，点击“专家姓名”，选中该人，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修改“评阅截止时间”（建议为答辩前两周） 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</a:rPr>
              <a:t>，“联系方式”栏填写秘书或答辩人的邮箱、联系电话，然后点击“确定”。</a:t>
            </a:r>
            <a:br>
              <a:rPr lang="en-US" altLang="zh-CN" sz="2000" b="1" dirty="0">
                <a:latin typeface="宋体" pitchFamily="2" charset="-122"/>
                <a:ea typeface="宋体" pitchFamily="2" charset="-122"/>
              </a:rPr>
            </a:b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</a:rPr>
              <a:t>：通过系统送审，“给论文评阅人发送邮件通知”前的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√千万要记得勾上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</a:rPr>
              <a:t>，否则评阅人收不到邮件；如果是在系统外送审后，收到评阅书再录入系统，则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√不用打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780" y="2239892"/>
            <a:ext cx="88376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BF056F6-2482-4188-993E-3394C063D1BF}"/>
              </a:ext>
            </a:extLst>
          </p:cNvPr>
          <p:cNvSpPr txBox="1"/>
          <p:nvPr/>
        </p:nvSpPr>
        <p:spPr>
          <a:xfrm>
            <a:off x="316032" y="404664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所有专家都返回意见后</a:t>
            </a:r>
            <a:r>
              <a:rPr lang="en-US" altLang="zh-CN" dirty="0"/>
              <a:t>/</a:t>
            </a:r>
            <a:r>
              <a:rPr lang="zh-CN" altLang="en-US" dirty="0"/>
              <a:t>答辩秘书全部维护完评阅意见后，答辩秘书再次点“维护”</a:t>
            </a:r>
            <a:r>
              <a:rPr lang="en-US" altLang="zh-CN" dirty="0"/>
              <a:t>——</a:t>
            </a:r>
            <a:r>
              <a:rPr lang="zh-CN" altLang="en-US" dirty="0"/>
              <a:t>点“审核论文评阅人”，弹出“审核通过”，才能进入下一步。</a:t>
            </a:r>
            <a:r>
              <a:rPr lang="zh-CN" altLang="en-US" dirty="0">
                <a:solidFill>
                  <a:srgbClr val="FF0000"/>
                </a:solidFill>
              </a:rPr>
              <a:t>该步骤不可省略，否则学位申请人无法进行学位论文答辩申请。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3554A2A-4C13-46E0-94B5-2A9106492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8208912" cy="360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81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聘请完所有评阅专家，评阅专家返回意见后，需要再进入“培养管理系统” ，查阅评阅意见，并对评阅情况进行审核。如下图：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88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91AB1A4-0F4E-4DDD-A446-77A9CBB6F7D8}"/>
              </a:ext>
            </a:extLst>
          </p:cNvPr>
          <p:cNvSpPr/>
          <p:nvPr/>
        </p:nvSpPr>
        <p:spPr>
          <a:xfrm>
            <a:off x="442204" y="3933056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注意：</a:t>
            </a:r>
            <a:r>
              <a:rPr lang="zh-CN" altLang="en-US" b="1" dirty="0"/>
              <a:t>系统会给评阅人发送邮件告知用户名和密码，提示评阅人回复是否能够参与论文评阅，如果是，评阅人点击“能够参与评阅”，如果不能参与，评阅人点击“不能参与评阅”。评阅人反馈的是否参与评阅信息能够及时在培养系统中反映。请答辩秘书及时关注并指导评阅人在系统操作（或者也可以让评阅人将用户名和密码告知自己，由秘书代替评阅人在系统操作）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</a:rPr>
              <a:t>注意：所有评阅人均返回评阅意见，研究所审核通过后，才可聘请答辩委员。</a:t>
            </a:r>
            <a:r>
              <a:rPr lang="zh-CN" altLang="en-US" sz="2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宋体" pitchFamily="2" charset="-122"/>
                <a:ea typeface="宋体" pitchFamily="2" charset="-122"/>
              </a:rPr>
              <a:t>完成上一步后，答辩秘书请及时告知人事教育处审核。</a:t>
            </a:r>
            <a:b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br>
              <a:rPr lang="en-US" altLang="zh-CN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</a:br>
            <a:r>
              <a:rPr lang="zh-CN" altLang="en-US" sz="2400" dirty="0"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答辩秘书登录系统，点击“聘请答辩委员”，如下图：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二、聘请答辩委员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357562"/>
            <a:ext cx="19050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354</TotalTime>
  <Words>617</Words>
  <Application>Microsoft Office PowerPoint</Application>
  <PresentationFormat>全屏显示(4:3)</PresentationFormat>
  <Paragraphs>29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黑体</vt:lpstr>
      <vt:lpstr>宋体</vt:lpstr>
      <vt:lpstr>Arial</vt:lpstr>
      <vt:lpstr>Calibri</vt:lpstr>
      <vt:lpstr>Lucida Sans Unicode</vt:lpstr>
      <vt:lpstr>Verdana</vt:lpstr>
      <vt:lpstr>Wingdings 2</vt:lpstr>
      <vt:lpstr>Wingdings 3</vt:lpstr>
      <vt:lpstr>聚合</vt:lpstr>
      <vt:lpstr>答辩秘书网上操作指南</vt:lpstr>
      <vt:lpstr>目录</vt:lpstr>
      <vt:lpstr>一、聘请评阅专家</vt:lpstr>
      <vt:lpstr>PowerPoint 演示文稿</vt:lpstr>
      <vt:lpstr>PowerPoint 演示文稿</vt:lpstr>
      <vt:lpstr>PowerPoint 演示文稿</vt:lpstr>
      <vt:lpstr>PowerPoint 演示文稿</vt:lpstr>
      <vt:lpstr>聘请完所有评阅专家，评阅专家返回意见后，需要再进入“培养管理系统” ，查阅评阅意见，并对评阅情况进行审核。如下图：</vt:lpstr>
      <vt:lpstr>注意：所有评阅人均返回评阅意见，研究所审核通过后，才可聘请答辩委员。完成上一步后，答辩秘书请及时告知人事教育处审核。  答辩秘书登录系统，点击“聘请答辩委员”，如下图：</vt:lpstr>
      <vt:lpstr>点击答辩委员下的“维护”，后续操作同聘请评阅人。</vt:lpstr>
      <vt:lpstr>答辩结束后，答辩秘书登录系统维护答辩决议。</vt:lpstr>
      <vt:lpstr>PowerPoint 演示文稿</vt:lpstr>
      <vt:lpstr>录入专家信息（标*为必填项），之后便可从专家库中查询到该专家。</vt:lpstr>
      <vt:lpstr>有任何问题，请及时与我联系。 邮箱：lijiajin@idsse.ac.cn 电话：0898-88231178  系统问题可直接与国科大网络中心联系： 010-88256622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syn</dc:creator>
  <cp:lastModifiedBy>li jj</cp:lastModifiedBy>
  <cp:revision>47</cp:revision>
  <dcterms:created xsi:type="dcterms:W3CDTF">2013-11-04T06:54:26Z</dcterms:created>
  <dcterms:modified xsi:type="dcterms:W3CDTF">2020-06-14T16:01:56Z</dcterms:modified>
</cp:coreProperties>
</file>