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16"/>
  </p:notesMasterIdLst>
  <p:sldIdLst>
    <p:sldId id="256" r:id="rId2"/>
    <p:sldId id="272" r:id="rId3"/>
    <p:sldId id="284" r:id="rId4"/>
    <p:sldId id="257" r:id="rId5"/>
    <p:sldId id="258" r:id="rId6"/>
    <p:sldId id="274" r:id="rId7"/>
    <p:sldId id="283" r:id="rId8"/>
    <p:sldId id="262" r:id="rId9"/>
    <p:sldId id="264" r:id="rId10"/>
    <p:sldId id="265" r:id="rId11"/>
    <p:sldId id="276" r:id="rId12"/>
    <p:sldId id="277" r:id="rId13"/>
    <p:sldId id="279" r:id="rId14"/>
    <p:sldId id="282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B6E4B97-C591-4452-8F4C-A90BF5B12B16}" type="datetimeFigureOut">
              <a:rPr lang="zh-CN" altLang="en-US"/>
              <a:pPr>
                <a:defRPr/>
              </a:pPr>
              <a:t>2020/8/26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5DB446A-A4C0-4017-A865-F6A991FF60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6504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45AEAA-F7CB-45C7-A6D0-9EFEF7825EBB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组合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任意多边形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email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11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3E4546CB-EEDD-49C5-8700-C21210DB4A47}" type="datetimeFigureOut">
              <a:rPr lang="zh-CN" altLang="en-US"/>
              <a:pPr>
                <a:defRPr/>
              </a:pPr>
              <a:t>2020/8/26</a:t>
            </a:fld>
            <a:endParaRPr lang="zh-CN" altLang="en-US"/>
          </a:p>
        </p:txBody>
      </p:sp>
      <p:sp>
        <p:nvSpPr>
          <p:cNvPr id="12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33A29465-E331-4AEF-BA8E-DF730F30B3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EAB4B2-9DAE-4B41-B43C-D927D25DBE27}" type="datetimeFigureOut">
              <a:rPr lang="zh-CN" altLang="en-US"/>
              <a:pPr>
                <a:defRPr/>
              </a:pPr>
              <a:t>2020/8/26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3A4C4-045A-448F-A630-DB0F5F73F4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13EADA-1766-4FBE-974C-B72C9FF7BE24}" type="datetimeFigureOut">
              <a:rPr lang="zh-CN" altLang="en-US"/>
              <a:pPr>
                <a:defRPr/>
              </a:pPr>
              <a:t>2020/8/26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E8888-BEF3-43F1-9502-B033D510CE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E8AFC-C5A3-4F0D-8799-41F98DB8CEE5}" type="datetimeFigureOut">
              <a:rPr lang="zh-CN" altLang="en-US"/>
              <a:pPr>
                <a:defRPr/>
              </a:pPr>
              <a:t>2020/8/26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685B0-5E53-4491-B4A5-6DFFFB131A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燕尾形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48F4C20-0B4C-46AC-B9B3-B1F06E5B64E7}" type="datetimeFigureOut">
              <a:rPr lang="zh-CN" altLang="en-US"/>
              <a:pPr>
                <a:defRPr/>
              </a:pPr>
              <a:t>2020/8/26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67E6335-42E4-400A-9F6E-87D4EDA8F6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B748287-0BC7-45D8-9F9D-9C318B4B7E6A}" type="datetimeFigureOut">
              <a:rPr lang="zh-CN" altLang="en-US"/>
              <a:pPr>
                <a:defRPr/>
              </a:pPr>
              <a:t>2020/8/26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4AA2325-99B9-4864-901C-5FF1D176E8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9C350B8-4943-44E9-8E9E-23CC2044DF03}" type="datetimeFigureOut">
              <a:rPr lang="zh-CN" altLang="en-US"/>
              <a:pPr>
                <a:defRPr/>
              </a:pPr>
              <a:t>2020/8/26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BA6882B-C176-4F51-8469-BDF83A702C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0EC35E6-BA4B-4ACF-A3D1-7515B007F45E}" type="datetimeFigureOut">
              <a:rPr lang="zh-CN" altLang="en-US"/>
              <a:pPr>
                <a:defRPr/>
              </a:pPr>
              <a:t>2020/8/26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416B242-7268-431D-BE74-8B1F7166B8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96E247-3538-438F-AF6C-E3B5B862CBB3}" type="datetimeFigureOut">
              <a:rPr lang="zh-CN" altLang="en-US"/>
              <a:pPr>
                <a:defRPr/>
              </a:pPr>
              <a:t>2020/8/26</a:t>
            </a:fld>
            <a:endParaRPr lang="zh-CN" altLang="en-US"/>
          </a:p>
        </p:txBody>
      </p:sp>
      <p:sp>
        <p:nvSpPr>
          <p:cNvPr id="3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EFF2DC-CCDF-497D-85DB-84B6A121BF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E2CB26A-8BD3-4A85-A957-34183A8B18B2}" type="datetimeFigureOut">
              <a:rPr lang="zh-CN" altLang="en-US"/>
              <a:pPr>
                <a:defRPr/>
              </a:pPr>
              <a:t>2020/8/26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17FD12D-5079-46F0-9994-9D874D8BCA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6" name="任意多边形 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7" name="直角三角形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email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燕尾形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燕尾形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A3B68999-4798-4484-A7A3-7DD80358A48F}" type="datetimeFigureOut">
              <a:rPr lang="zh-CN" altLang="en-US"/>
              <a:pPr>
                <a:defRPr/>
              </a:pPr>
              <a:t>2020/8/26</a:t>
            </a:fld>
            <a:endParaRPr lang="zh-CN" altLang="en-US"/>
          </a:p>
        </p:txBody>
      </p:sp>
      <p:sp>
        <p:nvSpPr>
          <p:cNvPr id="1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9437B0F-471C-4D02-B0B4-92470320D0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email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33" name="文本占位符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EB2B3A8F-5F5F-48CA-9DAE-4710E012F2FB}" type="datetimeFigureOut">
              <a:rPr lang="zh-CN" altLang="en-US"/>
              <a:pPr>
                <a:defRPr/>
              </a:pPr>
              <a:t>2020/8/26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287F01E0-0C75-4A62-AAB6-BFEEEA98A6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01" r:id="rId2"/>
    <p:sldLayoutId id="2147483906" r:id="rId3"/>
    <p:sldLayoutId id="2147483907" r:id="rId4"/>
    <p:sldLayoutId id="2147483908" r:id="rId5"/>
    <p:sldLayoutId id="2147483909" r:id="rId6"/>
    <p:sldLayoutId id="2147483902" r:id="rId7"/>
    <p:sldLayoutId id="2147483910" r:id="rId8"/>
    <p:sldLayoutId id="2147483911" r:id="rId9"/>
    <p:sldLayoutId id="2147483903" r:id="rId10"/>
    <p:sldLayoutId id="214748390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liangw@idsse.ac.cn" TargetMode="External"/><Relationship Id="rId2" Type="http://schemas.openxmlformats.org/officeDocument/2006/relationships/hyperlink" Target="mailto:lijiajin@idsse.ac.cn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sep.ucas.ac.cn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1124744"/>
            <a:ext cx="7772400" cy="1829761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dirty="0">
                <a:latin typeface="黑体" pitchFamily="49" charset="-122"/>
              </a:rPr>
              <a:t>答辩秘书网上操作指南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652120" y="5589240"/>
            <a:ext cx="27146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李佳津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2020</a:t>
            </a:r>
            <a:r>
              <a:rPr lang="zh-CN" altLang="en-US" dirty="0"/>
              <a:t>年</a:t>
            </a:r>
            <a:r>
              <a:rPr lang="en-US" altLang="zh-CN" dirty="0"/>
              <a:t>6</a:t>
            </a:r>
            <a:r>
              <a:rPr lang="zh-CN" altLang="en-US" dirty="0"/>
              <a:t>月</a:t>
            </a:r>
            <a:r>
              <a:rPr lang="en-US" altLang="zh-CN" dirty="0"/>
              <a:t>14</a:t>
            </a:r>
            <a:r>
              <a:rPr lang="zh-CN" altLang="en-US"/>
              <a:t>日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229600" cy="565774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+mn-cs"/>
              </a:rPr>
              <a:t>点击答辩委员下的“维护”，后续操作同聘请评阅人。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1ED4758-8CF5-43BB-AEAA-D0D3F74C84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667062"/>
            <a:ext cx="8835825" cy="89532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FE46DC0-DAE0-4D33-88A5-4E9FCA3F08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2606422"/>
            <a:ext cx="7452320" cy="4212631"/>
          </a:xfrm>
          <a:prstGeom prst="rect">
            <a:avLst/>
          </a:prstGeom>
        </p:spPr>
      </p:pic>
      <p:sp>
        <p:nvSpPr>
          <p:cNvPr id="7" name="标题 1">
            <a:extLst>
              <a:ext uri="{FF2B5EF4-FFF2-40B4-BE49-F238E27FC236}">
                <a16:creationId xmlns:a16="http://schemas.microsoft.com/office/drawing/2014/main" xmlns="" id="{E164AE65-4239-44D9-B728-C60340B66363}"/>
              </a:ext>
            </a:extLst>
          </p:cNvPr>
          <p:cNvSpPr txBox="1">
            <a:spLocks/>
          </p:cNvSpPr>
          <p:nvPr/>
        </p:nvSpPr>
        <p:spPr>
          <a:xfrm>
            <a:off x="35496" y="1723199"/>
            <a:ext cx="8928992" cy="565774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  <a:ea typeface="黑体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  <a:ea typeface="黑体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  <a:ea typeface="黑体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  <a:ea typeface="黑体" pitchFamily="49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  <a:ea typeface="黑体" pitchFamily="49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  <a:ea typeface="黑体" pitchFamily="49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  <a:ea typeface="黑体" pitchFamily="49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  <a:ea typeface="黑体" pitchFamily="49" charset="-122"/>
              </a:defRPr>
            </a:lvl9pPr>
            <a:extLst/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+mn-cs"/>
              </a:rPr>
              <a:t>  维护完答辩主席、答辩委员后，</a:t>
            </a:r>
            <a:r>
              <a:rPr lang="zh-CN" altLang="en-US" sz="2000" dirty="0"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+mn-cs"/>
              </a:rPr>
              <a:t>点击“审核答辩委员会成员”，提示“审核通过”，才能进入下一步，该步骤不可省略。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0952" y="1268760"/>
            <a:ext cx="8229600" cy="576064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+mn-cs"/>
              </a:rPr>
              <a:t>答辩结束后，答辩秘书登录系统维护答辩决议。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E27C08B-57C5-4BB8-AD0F-58A09CD50A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2204864"/>
            <a:ext cx="8892480" cy="95469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60088" y="188081"/>
            <a:ext cx="8229600" cy="72008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三、新增专家至专家库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218581"/>
            <a:ext cx="1762125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FEBBEB2-54AA-46CC-8814-DBB0C25CD9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051" y="4490307"/>
            <a:ext cx="8424936" cy="217961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7B22DF6B-A180-4EA9-977E-F48DC1E6C0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944" y="1825095"/>
            <a:ext cx="8584223" cy="2323986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B924E083-317D-48D2-9A08-A2C0A5B70B67}"/>
              </a:ext>
            </a:extLst>
          </p:cNvPr>
          <p:cNvSpPr txBox="1"/>
          <p:nvPr/>
        </p:nvSpPr>
        <p:spPr>
          <a:xfrm>
            <a:off x="270352" y="978481"/>
            <a:ext cx="8136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可以先在专家库</a:t>
            </a:r>
            <a:r>
              <a:rPr lang="en-US" altLang="zh-CN" dirty="0"/>
              <a:t>/</a:t>
            </a:r>
            <a:r>
              <a:rPr lang="zh-CN" altLang="en-US" dirty="0"/>
              <a:t>本单位已聘专家，查询系统已有拟聘专家信息，如果没有，可点击“新增专家”，按照系统提示的步骤，进行新增。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160893" y="116632"/>
            <a:ext cx="8822214" cy="907604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2000" dirty="0">
                <a:effectLst/>
                <a:latin typeface="宋体" pitchFamily="2" charset="-122"/>
                <a:ea typeface="宋体" pitchFamily="2" charset="-122"/>
              </a:rPr>
              <a:t>录入专家信息（标*为必填项），之后便可从专家库中查询到该专家。</a:t>
            </a:r>
          </a:p>
        </p:txBody>
      </p:sp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1196752"/>
            <a:ext cx="8158187" cy="4636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57200" y="1925960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dirty="0">
                <a:effectLst/>
              </a:rPr>
              <a:t>有任何问题，请及时</a:t>
            </a:r>
            <a:r>
              <a:rPr lang="zh-CN" altLang="en-US" dirty="0" smtClean="0">
                <a:effectLst/>
              </a:rPr>
              <a:t>与</a:t>
            </a:r>
            <a:r>
              <a:rPr lang="zh-CN" altLang="en-US" dirty="0">
                <a:effectLst/>
              </a:rPr>
              <a:t>我们</a:t>
            </a:r>
            <a:r>
              <a:rPr lang="zh-CN" altLang="en-US" dirty="0" smtClean="0">
                <a:effectLst/>
              </a:rPr>
              <a:t>联系</a:t>
            </a:r>
            <a:r>
              <a:rPr lang="zh-CN" altLang="en-US" dirty="0">
                <a:effectLst/>
              </a:rPr>
              <a:t>。</a:t>
            </a:r>
            <a:r>
              <a:rPr lang="en-US" altLang="zh-CN" dirty="0">
                <a:effectLst/>
              </a:rPr>
              <a:t/>
            </a:r>
            <a:br>
              <a:rPr lang="en-US" altLang="zh-CN" dirty="0">
                <a:effectLst/>
              </a:rPr>
            </a:br>
            <a:r>
              <a:rPr lang="zh-CN" altLang="en-US" dirty="0" smtClean="0">
                <a:effectLst/>
              </a:rPr>
              <a:t>李佳津，梁为</a:t>
            </a:r>
            <a:r>
              <a:rPr lang="en-US" altLang="zh-CN" dirty="0" smtClean="0">
                <a:effectLst/>
              </a:rPr>
              <a:t/>
            </a:r>
            <a:br>
              <a:rPr lang="en-US" altLang="zh-CN" dirty="0" smtClean="0">
                <a:effectLst/>
              </a:rPr>
            </a:br>
            <a:r>
              <a:rPr lang="zh-CN" altLang="en-US" dirty="0" smtClean="0">
                <a:effectLst/>
              </a:rPr>
              <a:t>邮箱</a:t>
            </a:r>
            <a:r>
              <a:rPr lang="zh-CN" altLang="en-US" dirty="0">
                <a:effectLst/>
              </a:rPr>
              <a:t>：</a:t>
            </a:r>
            <a:r>
              <a:rPr lang="en-US" altLang="zh-CN" dirty="0" smtClean="0">
                <a:effectLst/>
                <a:hlinkClick r:id="rId2"/>
              </a:rPr>
              <a:t>lijiajin@idsse.ac.cn</a:t>
            </a:r>
            <a:r>
              <a:rPr lang="en-US" altLang="zh-CN" dirty="0" smtClean="0">
                <a:effectLst/>
              </a:rPr>
              <a:t/>
            </a:r>
            <a:br>
              <a:rPr lang="en-US" altLang="zh-CN" dirty="0" smtClean="0">
                <a:effectLst/>
              </a:rPr>
            </a:br>
            <a:r>
              <a:rPr lang="en-US" altLang="zh-CN" dirty="0" smtClean="0">
                <a:effectLst/>
              </a:rPr>
              <a:t>          </a:t>
            </a:r>
            <a:r>
              <a:rPr lang="en-US" altLang="zh-CN" dirty="0" smtClean="0">
                <a:effectLst/>
                <a:hlinkClick r:id="rId3"/>
              </a:rPr>
              <a:t>liangw@idsse.ac.cn</a:t>
            </a:r>
            <a:r>
              <a:rPr lang="en-US" altLang="zh-CN" dirty="0" smtClean="0">
                <a:effectLst/>
              </a:rPr>
              <a:t> </a:t>
            </a:r>
            <a:r>
              <a:rPr lang="en-US" altLang="zh-CN" dirty="0">
                <a:effectLst/>
              </a:rPr>
              <a:t/>
            </a:r>
            <a:br>
              <a:rPr lang="en-US" altLang="zh-CN" dirty="0">
                <a:effectLst/>
              </a:rPr>
            </a:br>
            <a:r>
              <a:rPr lang="zh-CN" altLang="en-US" dirty="0">
                <a:effectLst/>
              </a:rPr>
              <a:t>电话：</a:t>
            </a:r>
            <a:r>
              <a:rPr lang="en-US" altLang="zh-CN" dirty="0">
                <a:effectLst/>
              </a:rPr>
              <a:t>0898-88231178</a:t>
            </a:r>
            <a:br>
              <a:rPr lang="en-US" altLang="zh-CN" dirty="0">
                <a:effectLst/>
              </a:rPr>
            </a:br>
            <a:r>
              <a:rPr lang="en-US" altLang="zh-CN" dirty="0">
                <a:effectLst/>
              </a:rPr>
              <a:t/>
            </a:r>
            <a:br>
              <a:rPr lang="en-US" altLang="zh-CN" dirty="0">
                <a:effectLst/>
              </a:rPr>
            </a:br>
            <a:r>
              <a:rPr lang="zh-CN" altLang="en-US" dirty="0">
                <a:effectLst/>
              </a:rPr>
              <a:t>系统问题可直接与国科大网络中心联系：</a:t>
            </a:r>
            <a:r>
              <a:rPr lang="en-US" altLang="zh-CN" dirty="0">
                <a:effectLst/>
              </a:rPr>
              <a:t/>
            </a:r>
            <a:br>
              <a:rPr lang="en-US" altLang="zh-CN" dirty="0">
                <a:effectLst/>
              </a:rPr>
            </a:br>
            <a:r>
              <a:rPr lang="en-US" altLang="zh-CN" dirty="0">
                <a:effectLst/>
              </a:rPr>
              <a:t>010-88256622</a:t>
            </a:r>
            <a:endParaRPr lang="zh-CN" altLang="en-US" dirty="0">
              <a:effectLst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内容占位符 2"/>
          <p:cNvSpPr>
            <a:spLocks noGrp="1"/>
          </p:cNvSpPr>
          <p:nvPr>
            <p:ph idx="1"/>
          </p:nvPr>
        </p:nvSpPr>
        <p:spPr>
          <a:xfrm>
            <a:off x="457201" y="1955800"/>
            <a:ext cx="7869238" cy="3633788"/>
          </a:xfrm>
        </p:spPr>
        <p:txBody>
          <a:bodyPr/>
          <a:lstStyle/>
          <a:p>
            <a:pPr eaLnBrk="1" hangingPunct="1"/>
            <a:r>
              <a:rPr lang="zh-CN" altLang="en-US" dirty="0"/>
              <a:t>聘请评阅专家</a:t>
            </a:r>
            <a:endParaRPr lang="en-US" altLang="zh-CN" dirty="0"/>
          </a:p>
          <a:p>
            <a:pPr eaLnBrk="1" hangingPunct="1"/>
            <a:r>
              <a:rPr lang="zh-CN" altLang="en-US" dirty="0"/>
              <a:t>聘请答辩委员</a:t>
            </a:r>
            <a:endParaRPr lang="en-US" altLang="zh-CN" dirty="0"/>
          </a:p>
          <a:p>
            <a:pPr eaLnBrk="1" hangingPunct="1"/>
            <a:r>
              <a:rPr lang="zh-CN" altLang="en-US" dirty="0"/>
              <a:t>新增专家至专家库</a:t>
            </a:r>
            <a:endParaRPr lang="en-US" altLang="zh-CN" dirty="0"/>
          </a:p>
          <a:p>
            <a:pPr marL="109537" indent="0" eaLnBrk="1" hangingPunct="1">
              <a:buNone/>
            </a:pPr>
            <a:r>
              <a:rPr lang="zh-CN" altLang="en-US" dirty="0"/>
              <a:t>（</a:t>
            </a:r>
            <a:r>
              <a:rPr lang="zh-CN" altLang="en-US" dirty="0">
                <a:solidFill>
                  <a:srgbClr val="FF0000"/>
                </a:solidFill>
              </a:rPr>
              <a:t>在聘请评阅专家和聘请答辩委员前，如果发现系统没有相应的专家，请查看这一步</a:t>
            </a:r>
            <a:r>
              <a:rPr lang="zh-CN" altLang="en-US" dirty="0"/>
              <a:t>）</a:t>
            </a:r>
            <a:endParaRPr lang="en-US" altLang="zh-CN" dirty="0"/>
          </a:p>
          <a:p>
            <a:pPr eaLnBrk="1" hangingPunct="1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dirty="0"/>
              <a:t>目录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网址：</a:t>
            </a:r>
            <a:r>
              <a:rPr lang="en-US" altLang="zh-CN" dirty="0">
                <a:hlinkClick r:id="rId2"/>
              </a:rPr>
              <a:t>http://sep.ucas.ac.cn</a:t>
            </a:r>
            <a:r>
              <a:rPr lang="en-US" altLang="zh-CN" dirty="0" smtClean="0">
                <a:hlinkClick r:id="rId2"/>
              </a:rPr>
              <a:t>/</a:t>
            </a:r>
            <a:endParaRPr lang="en-US" altLang="zh-CN" dirty="0" smtClean="0"/>
          </a:p>
          <a:p>
            <a:r>
              <a:rPr lang="zh-CN" altLang="en-US" dirty="0"/>
              <a:t>登录</a:t>
            </a:r>
            <a:r>
              <a:rPr lang="zh-CN" altLang="en-US" dirty="0" smtClean="0"/>
              <a:t>名：本人邮箱</a:t>
            </a:r>
            <a:r>
              <a:rPr lang="en-US" altLang="zh-CN" dirty="0" smtClean="0"/>
              <a:t>(</a:t>
            </a:r>
            <a:r>
              <a:rPr lang="zh-CN" altLang="en-US" dirty="0" smtClean="0"/>
              <a:t>一般是所邮箱）</a:t>
            </a:r>
            <a:endParaRPr lang="en-US" altLang="zh-CN" dirty="0" smtClean="0"/>
          </a:p>
          <a:p>
            <a:r>
              <a:rPr lang="zh-CN" altLang="en-US" dirty="0" smtClean="0"/>
              <a:t>初始密码：身份证号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如有忘记</a:t>
            </a:r>
            <a:r>
              <a:rPr lang="zh-CN" altLang="en-US" b="1" dirty="0" smtClean="0">
                <a:solidFill>
                  <a:srgbClr val="FF0000"/>
                </a:solidFill>
              </a:rPr>
              <a:t>登录名和密码</a:t>
            </a:r>
            <a:r>
              <a:rPr lang="zh-CN" altLang="en-US" dirty="0" smtClean="0"/>
              <a:t>的，请联系李佳津老师重置密码。</a:t>
            </a:r>
            <a:endParaRPr lang="en-US" altLang="zh-CN" dirty="0" smtClean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登录系统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842055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200" dirty="0"/>
              <a:t>一、聘请评阅专家</a:t>
            </a: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395536" y="1493912"/>
            <a:ext cx="8229600" cy="114300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2400" b="1" dirty="0">
                <a:latin typeface="宋体" pitchFamily="2" charset="-122"/>
                <a:ea typeface="宋体" pitchFamily="2" charset="-122"/>
                <a:cs typeface="+mj-cs"/>
              </a:rPr>
              <a:t>登录国科大教育业务管理平台，点击“培养管理”，出现下图所示内容（有的学生同时为考核秘书，右上角最初显示为“考核秘书角色”，可点击右边的下箭头切换角色为“答辩秘书角色”），切换后进入“答辩秘书角色”。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00034" y="4572008"/>
            <a:ext cx="8229600" cy="114300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2400" b="1" dirty="0">
                <a:latin typeface="宋体" pitchFamily="2" charset="-122"/>
                <a:ea typeface="宋体" pitchFamily="2" charset="-122"/>
                <a:cs typeface="+mj-cs"/>
              </a:rPr>
              <a:t>点击“聘请评阅人”，出现下图内容：</a:t>
            </a:r>
          </a:p>
        </p:txBody>
      </p:sp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071810"/>
            <a:ext cx="8643998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 txBox="1">
            <a:spLocks/>
          </p:cNvSpPr>
          <p:nvPr/>
        </p:nvSpPr>
        <p:spPr>
          <a:xfrm>
            <a:off x="285720" y="2857496"/>
            <a:ext cx="8229600" cy="114300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2400" b="1" dirty="0">
                <a:latin typeface="宋体" pitchFamily="2" charset="-122"/>
                <a:ea typeface="宋体" pitchFamily="2" charset="-122"/>
                <a:cs typeface="+mj-cs"/>
              </a:rPr>
              <a:t>点击评阅人下面的“维护”，弹出下图内容：</a:t>
            </a:r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9145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570" y="3645024"/>
            <a:ext cx="9144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标题 1"/>
          <p:cNvSpPr txBox="1">
            <a:spLocks/>
          </p:cNvSpPr>
          <p:nvPr/>
        </p:nvSpPr>
        <p:spPr>
          <a:xfrm>
            <a:off x="2051720" y="5534626"/>
            <a:ext cx="6285384" cy="114300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2400" b="1" dirty="0">
                <a:latin typeface="宋体" pitchFamily="2" charset="-122"/>
                <a:ea typeface="宋体" pitchFamily="2" charset="-122"/>
                <a:cs typeface="+mj-cs"/>
              </a:rPr>
              <a:t>点击 “</a:t>
            </a:r>
            <a:r>
              <a:rPr lang="zh-CN" altLang="en-US" sz="2400" dirty="0">
                <a:latin typeface="+mn-lt"/>
                <a:ea typeface="+mn-ea"/>
              </a:rPr>
              <a:t>增聘论文评阅人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+mj-cs"/>
              </a:rPr>
              <a:t>”。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 txBox="1">
            <a:spLocks/>
          </p:cNvSpPr>
          <p:nvPr/>
        </p:nvSpPr>
        <p:spPr>
          <a:xfrm>
            <a:off x="136780" y="246133"/>
            <a:ext cx="8786874" cy="1584176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fontAlgn="auto">
              <a:lnSpc>
                <a:spcPts val="2000"/>
              </a:lnSpc>
              <a:spcAft>
                <a:spcPts val="0"/>
              </a:spcAft>
              <a:defRPr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    输入姓名，点击“专家姓名”，选中该人，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修改“评阅截止时间”（建议为答辩前两周） 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，“联系方式”栏填写秘书或答辩人的邮箱、联系电话，然后点击“确定”。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通过系统送审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，“给论文评阅人发送邮件通知”前的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√千万要记得勾上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，否则评阅人收不到邮件；如果是在系统外送审后，收到评阅书再录入系统，则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√不用打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780" y="2239892"/>
            <a:ext cx="8837613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BF056F6-2482-4188-993E-3394C063D1BF}"/>
              </a:ext>
            </a:extLst>
          </p:cNvPr>
          <p:cNvSpPr txBox="1"/>
          <p:nvPr/>
        </p:nvSpPr>
        <p:spPr>
          <a:xfrm>
            <a:off x="316032" y="404664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所有专家都返回意见后</a:t>
            </a:r>
            <a:r>
              <a:rPr lang="en-US" altLang="zh-CN" dirty="0"/>
              <a:t>/</a:t>
            </a:r>
            <a:r>
              <a:rPr lang="zh-CN" altLang="en-US" dirty="0"/>
              <a:t>答辩秘书全部维护完评阅意见后，答辩秘书再次点“维护”</a:t>
            </a:r>
            <a:r>
              <a:rPr lang="en-US" altLang="zh-CN" dirty="0"/>
              <a:t>——</a:t>
            </a:r>
            <a:r>
              <a:rPr lang="zh-CN" altLang="en-US" dirty="0"/>
              <a:t>点“审核论文评阅人”，弹出“审核通过”，才能进入下一步。</a:t>
            </a:r>
            <a:r>
              <a:rPr lang="zh-CN" altLang="en-US" dirty="0">
                <a:solidFill>
                  <a:srgbClr val="FF0000"/>
                </a:solidFill>
              </a:rPr>
              <a:t>该步骤不可省略，否则学位申请人无法进行学位论文答辩申请。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3554A2A-4C13-46E0-94B5-2A91064921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556792"/>
            <a:ext cx="8208912" cy="3603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6817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</a:rPr>
              <a:t>聘请完所有评阅专家，评阅专家返回意见后，需要再进入“培养管理系统” ，查阅评阅意见，并对评阅情况进行审核。如下图：</a:t>
            </a:r>
          </a:p>
        </p:txBody>
      </p:sp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85992"/>
            <a:ext cx="9144000" cy="889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91AB1A4-0F4E-4DDD-A446-77A9CBB6F7D8}"/>
              </a:ext>
            </a:extLst>
          </p:cNvPr>
          <p:cNvSpPr/>
          <p:nvPr/>
        </p:nvSpPr>
        <p:spPr>
          <a:xfrm>
            <a:off x="442204" y="3933056"/>
            <a:ext cx="828680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注意：</a:t>
            </a:r>
            <a:r>
              <a:rPr lang="zh-CN" altLang="en-US" b="1" dirty="0"/>
              <a:t>系统会给评阅人发送邮件告知用户名和密码，提示评阅人回复是否能够参与论文评阅，如果是，评阅人点击“能够参与评阅”，如果不能参与，评阅人点击“不能参与评阅”。评阅人反馈的是否参与评阅信息能够及时在培养系统中反映。请答辩秘书及时关注并指导评阅人在系统操作（或者也可以让评阅人将用户名和密码告知自己，由秘书代替评阅人在系统操作）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56792"/>
            <a:ext cx="82296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</a:rPr>
              <a:t>注意：所有评阅人均返回评阅意见，研究所审核通过后，才可聘请答辩委员。</a:t>
            </a:r>
            <a:r>
              <a:rPr lang="zh-CN" altLang="en-US" sz="24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宋体" pitchFamily="2" charset="-122"/>
                <a:ea typeface="宋体" pitchFamily="2" charset="-122"/>
              </a:rPr>
              <a:t>完成上一步后，答辩秘书请及时告知人事教育处审核。</a:t>
            </a:r>
            <a:r>
              <a:rPr lang="en-US" altLang="zh-CN" sz="2400" dirty="0"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</a:rPr>
              <a:t/>
            </a:r>
            <a:br>
              <a:rPr lang="en-US" altLang="zh-CN" sz="2400" dirty="0"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</a:rPr>
            </a:br>
            <a:r>
              <a:rPr lang="en-US" altLang="zh-CN" sz="2400" dirty="0"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</a:rPr>
              <a:t/>
            </a:r>
            <a:br>
              <a:rPr lang="en-US" altLang="zh-CN" sz="2400" dirty="0"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</a:rPr>
            </a:br>
            <a:r>
              <a:rPr lang="zh-CN" altLang="en-US" sz="2400" dirty="0"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</a:rPr>
              <a:t>答辩秘书登录系统，点击“聘请答辩委员”，如下图：</a:t>
            </a: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457200" y="188640"/>
            <a:ext cx="8229600" cy="114300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二、聘请答辩委员</a:t>
            </a:r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3357562"/>
            <a:ext cx="190500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359</TotalTime>
  <Words>561</Words>
  <Application>Microsoft Office PowerPoint</Application>
  <PresentationFormat>全屏显示(4:3)</PresentationFormat>
  <Paragraphs>34</Paragraphs>
  <Slides>14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聚合</vt:lpstr>
      <vt:lpstr>答辩秘书网上操作指南</vt:lpstr>
      <vt:lpstr>目录</vt:lpstr>
      <vt:lpstr>登录系统</vt:lpstr>
      <vt:lpstr>一、聘请评阅专家</vt:lpstr>
      <vt:lpstr>PowerPoint 演示文稿</vt:lpstr>
      <vt:lpstr>PowerPoint 演示文稿</vt:lpstr>
      <vt:lpstr>PowerPoint 演示文稿</vt:lpstr>
      <vt:lpstr>聘请完所有评阅专家，评阅专家返回意见后，需要再进入“培养管理系统” ，查阅评阅意见，并对评阅情况进行审核。如下图：</vt:lpstr>
      <vt:lpstr>注意：所有评阅人均返回评阅意见，研究所审核通过后，才可聘请答辩委员。完成上一步后，答辩秘书请及时告知人事教育处审核。  答辩秘书登录系统，点击“聘请答辩委员”，如下图：</vt:lpstr>
      <vt:lpstr>点击答辩委员下的“维护”，后续操作同聘请评阅人。</vt:lpstr>
      <vt:lpstr>答辩结束后，答辩秘书登录系统维护答辩决议。</vt:lpstr>
      <vt:lpstr>PowerPoint 演示文稿</vt:lpstr>
      <vt:lpstr>录入专家信息（标*为必填项），之后便可从专家库中查询到该专家。</vt:lpstr>
      <vt:lpstr>有任何问题，请及时与我们联系。 李佳津，梁为 邮箱：lijiajin@idsse.ac.cn           liangw@idsse.ac.cn  电话：0898-88231178  系统问题可直接与国科大网络中心联系： 010-88256622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syn</dc:creator>
  <cp:lastModifiedBy>NTKO</cp:lastModifiedBy>
  <cp:revision>51</cp:revision>
  <dcterms:created xsi:type="dcterms:W3CDTF">2013-11-04T06:54:26Z</dcterms:created>
  <dcterms:modified xsi:type="dcterms:W3CDTF">2020-08-26T05:44:15Z</dcterms:modified>
</cp:coreProperties>
</file>